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1711" r:id="rId2"/>
    <p:sldId id="1713" r:id="rId3"/>
    <p:sldId id="1712" r:id="rId4"/>
    <p:sldId id="1717" r:id="rId5"/>
    <p:sldId id="1731" r:id="rId6"/>
    <p:sldId id="1735" r:id="rId7"/>
    <p:sldId id="1732" r:id="rId8"/>
    <p:sldId id="1733" r:id="rId9"/>
    <p:sldId id="1736" r:id="rId10"/>
    <p:sldId id="1734" r:id="rId11"/>
    <p:sldId id="1759" r:id="rId12"/>
    <p:sldId id="1739" r:id="rId13"/>
    <p:sldId id="1714" r:id="rId14"/>
    <p:sldId id="1740" r:id="rId15"/>
    <p:sldId id="1741" r:id="rId16"/>
    <p:sldId id="1762" r:id="rId17"/>
    <p:sldId id="1742" r:id="rId18"/>
    <p:sldId id="1737" r:id="rId19"/>
    <p:sldId id="1738" r:id="rId20"/>
    <p:sldId id="1715" r:id="rId21"/>
    <p:sldId id="1763" r:id="rId22"/>
    <p:sldId id="1764" r:id="rId23"/>
    <p:sldId id="1765" r:id="rId24"/>
    <p:sldId id="1727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l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10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0"/>
            <a:ext cx="5993475" cy="827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39149" y="24939"/>
            <a:ext cx="1396538" cy="79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281055" y="6409115"/>
            <a:ext cx="113884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1503-311B-3742-B410-53EE71D070CF}" type="datetimeFigureOut">
              <a:rPr kumimoji="1" lang="zh-CN" altLang="en-US" smtClean="0"/>
              <a:t>2021/11/21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91CDD-5D99-7B4F-92B1-9CC6CF7DC0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4RMDoQk3Zw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0" y="1254307"/>
            <a:ext cx="9144000" cy="180660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 err="1">
                <a:solidFill>
                  <a:schemeClr val="bg1"/>
                </a:solidFill>
              </a:rPr>
              <a:t>TicTacToe with Robot Arm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8695" y="4518682"/>
            <a:ext cx="2165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 Lin</a:t>
            </a:r>
          </a:p>
          <a:p>
            <a:r>
              <a:rPr kumimoji="1" lang="en-US" altLang="zh-CN" dirty="0"/>
              <a:t>Zhaofeng Tian</a:t>
            </a:r>
          </a:p>
          <a:p>
            <a:r>
              <a:rPr kumimoji="1" lang="en-US" altLang="zh-CN" dirty="0"/>
              <a:t>Group 8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Advisor: Prof. Pandya</a:t>
            </a:r>
            <a:endParaRPr kumimoji="1" lang="zh-CN" altLang="en-US" dirty="0"/>
          </a:p>
        </p:txBody>
      </p:sp>
      <p:pic>
        <p:nvPicPr>
          <p:cNvPr id="1026" name="Picture 2" descr="The world&amp;#39;s smallest, most precise and compact six-axis robot arm |  Mecademic Robotics">
            <a:extLst>
              <a:ext uri="{FF2B5EF4-FFF2-40B4-BE49-F238E27FC236}">
                <a16:creationId xmlns:a16="http://schemas.microsoft.com/office/drawing/2014/main" id="{C87F8C83-ED2D-4FAA-B449-A7A851A4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51" y="3634117"/>
            <a:ext cx="2612069" cy="2612069"/>
          </a:xfrm>
          <a:prstGeom prst="rect">
            <a:avLst/>
          </a:prstGeom>
          <a:noFill/>
          <a:ln w="698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" y="137160"/>
            <a:ext cx="718981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Define the game board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75" y="1373505"/>
            <a:ext cx="8045450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Methods:Actual</a:t>
            </a:r>
            <a:r>
              <a:rPr lang="en-US" altLang="zh-CN" dirty="0"/>
              <a:t> drawing </a:t>
            </a:r>
          </a:p>
        </p:txBody>
      </p:sp>
      <p:pic>
        <p:nvPicPr>
          <p:cNvPr id="3" name="图片 2" descr="Whole board with all circle and cros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030" y="827405"/>
            <a:ext cx="4301490" cy="411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0590" y="3193415"/>
            <a:ext cx="3670300" cy="3467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7365077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Project Structure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1435100"/>
            <a:ext cx="5886450" cy="391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25880" y="154427"/>
            <a:ext cx="616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Implementation: </a:t>
            </a:r>
            <a:r>
              <a:rPr kumimoji="1" lang="en-US" altLang="zh-CN" sz="3200" b="1" dirty="0" err="1">
                <a:latin typeface="+mj-lt"/>
              </a:rPr>
              <a:t>TicTacToe</a:t>
            </a:r>
            <a:r>
              <a:rPr kumimoji="1" lang="en-US" altLang="zh-CN" sz="3200" b="1" dirty="0">
                <a:latin typeface="+mj-lt"/>
              </a:rPr>
              <a:t> App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355" y="1039495"/>
            <a:ext cx="6962140" cy="5558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963" y="114300"/>
            <a:ext cx="818803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Configuration Dialog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" y="1016000"/>
            <a:ext cx="4095115" cy="1855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900" y="3060065"/>
            <a:ext cx="4902200" cy="323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480" y="1056005"/>
            <a:ext cx="4504055" cy="1774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3462" y="102552"/>
            <a:ext cx="8130538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</a:t>
            </a:r>
            <a:r>
              <a:rPr lang="en-US" altLang="zh-CN" sz="3600" dirty="0" err="1"/>
              <a:t>TestRobotDialog</a:t>
            </a:r>
            <a:endParaRPr lang="en-US" altLang="zh-CN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050" y="944880"/>
            <a:ext cx="4057650" cy="340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815" y="2974340"/>
            <a:ext cx="3784600" cy="33591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0"/>
            <a:ext cx="741841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Design Structure</a:t>
            </a:r>
            <a:endParaRPr lang="zh-CN" altLang="en-US" sz="3600" dirty="0"/>
          </a:p>
        </p:txBody>
      </p:sp>
      <p:pic>
        <p:nvPicPr>
          <p:cNvPr id="4" name="图片 3" descr="Architectur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480" y="647700"/>
            <a:ext cx="5470525" cy="6210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-57944"/>
            <a:ext cx="737269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Main App Flowchart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</a:p>
        </p:txBody>
      </p:sp>
      <p:pic>
        <p:nvPicPr>
          <p:cNvPr id="5" name="图片 4" descr="Flow cha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8440" y="355600"/>
            <a:ext cx="4133850" cy="6515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040" y="60960"/>
            <a:ext cx="1018447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/>
              <a:t>TicTacToae</a:t>
            </a:r>
            <a:r>
              <a:rPr lang="en-US" altLang="zh-CN" sz="3200" dirty="0"/>
              <a:t> Class Methods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925" y="1556385"/>
            <a:ext cx="7108190" cy="4159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1" y="317"/>
            <a:ext cx="9712672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>
                <a:sym typeface="+mn-ea"/>
              </a:rPr>
              <a:t>TicTacToae</a:t>
            </a:r>
            <a:r>
              <a:rPr lang="en-US" altLang="zh-CN" sz="3200" dirty="0">
                <a:sym typeface="+mn-ea"/>
              </a:rPr>
              <a:t> Class Properties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300" y="827405"/>
            <a:ext cx="5189855" cy="56667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Introduction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057" y="1679543"/>
            <a:ext cx="7161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design a Robot Arm that can play the </a:t>
            </a:r>
            <a:r>
              <a:rPr lang="en-US" dirty="0" err="1"/>
              <a:t>TicTacToe</a:t>
            </a:r>
            <a:r>
              <a:rPr lang="en-US" dirty="0"/>
              <a:t> game with human users and demonstrate the corresponding simulator  in the </a:t>
            </a:r>
            <a:r>
              <a:rPr lang="en-US" dirty="0" err="1"/>
              <a:t>Matlab</a:t>
            </a:r>
            <a:r>
              <a:rPr lang="en-US" dirty="0"/>
              <a:t> GUI. Moreover, a game strategy designed can guarantee a win or tie for the robot.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086" y="2999832"/>
            <a:ext cx="4912069" cy="2511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5691" y="5631777"/>
            <a:ext cx="62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Check the link to watch full demo:</a:t>
            </a:r>
          </a:p>
          <a:p>
            <a:r>
              <a:rPr lang="en-US" dirty="0"/>
              <a:t> </a:t>
            </a:r>
            <a:r>
              <a:rPr lang="en-US" dirty="0">
                <a:hlinkClick r:id="rId3" action="ppaction://hlinkfile"/>
              </a:rPr>
              <a:t>video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48986" y="178616"/>
            <a:ext cx="547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Implementation: Game Window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699" y="2692023"/>
            <a:ext cx="7603117" cy="3276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99" y="1435835"/>
            <a:ext cx="760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picture below shows a sample game. As we can see, the robot in the simulator can draw O and X with a designed strategy which will be explained in the later slides.</a:t>
            </a: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003" y="123508"/>
            <a:ext cx="7951817" cy="82708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Implementation: Robot not lose strategy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51560" y="1148715"/>
            <a:ext cx="7418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 logic:</a:t>
            </a:r>
          </a:p>
          <a:p>
            <a:r>
              <a:rPr lang="en-US" altLang="zh-CN" dirty="0"/>
              <a:t>1. Frist 4 steps are very important, corner cell is the best, center cell is good as well, edge cell( 2 4 8 6 )is the last choice.  We design the very specific steps for the first 4 steps.</a:t>
            </a:r>
          </a:p>
          <a:p>
            <a:r>
              <a:rPr lang="en-US" altLang="zh-CN" dirty="0"/>
              <a:t>2. From step4:</a:t>
            </a:r>
          </a:p>
          <a:p>
            <a:r>
              <a:rPr lang="en-US" altLang="zh-CN" dirty="0"/>
              <a:t>	2.1 Select the position which robot could win within one step;</a:t>
            </a:r>
          </a:p>
          <a:p>
            <a:r>
              <a:rPr lang="en-US" altLang="zh-CN" dirty="0"/>
              <a:t>	2.2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user could win within one step;</a:t>
            </a:r>
          </a:p>
          <a:p>
            <a:r>
              <a:rPr lang="en-US" altLang="zh-CN" dirty="0"/>
              <a:t>	2.3 </a:t>
            </a:r>
            <a:r>
              <a:rPr lang="en-US" altLang="zh-CN" dirty="0">
                <a:sym typeface="+mn-ea"/>
              </a:rPr>
              <a:t>Select the position which </a:t>
            </a:r>
            <a:r>
              <a:rPr lang="en-US" altLang="zh-CN" dirty="0"/>
              <a:t>has highest weight for robot</a:t>
            </a:r>
          </a:p>
          <a:p>
            <a:r>
              <a:rPr lang="en-US" altLang="zh-CN" dirty="0"/>
              <a:t>	2.4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has highest weight for user</a:t>
            </a:r>
          </a:p>
          <a:p>
            <a:r>
              <a:rPr lang="en-US" altLang="zh-CN" dirty="0"/>
              <a:t>	2. 5 Randomly choose highest weight for next position</a:t>
            </a:r>
          </a:p>
          <a:p>
            <a:endParaRPr lang="en-US" altLang="zh-CN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332865" y="4115435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37785" y="4115435"/>
            <a:ext cx="2216785" cy="2400300"/>
            <a:chOff x="4501" y="6467"/>
            <a:chExt cx="3491" cy="3780"/>
          </a:xfrm>
        </p:grpSpPr>
        <p:grpSp>
          <p:nvGrpSpPr>
            <p:cNvPr id="18" name="组合 17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501" y="6467"/>
              <a:ext cx="34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Initial weight for both</a:t>
              </a:r>
            </a:p>
          </p:txBody>
        </p:sp>
      </p:grp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03400" y="3921125"/>
            <a:ext cx="2390140" cy="2481580"/>
            <a:chOff x="4302" y="6339"/>
            <a:chExt cx="3764" cy="3908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2" y="6339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68370" y="1280160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57395" y="3935730"/>
            <a:ext cx="2705100" cy="2466975"/>
            <a:chOff x="4281" y="6362"/>
            <a:chExt cx="4260" cy="3885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3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81" y="6362"/>
              <a:ext cx="42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22275" y="1280160"/>
            <a:ext cx="272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Step1: User plays at position1</a:t>
            </a:r>
          </a:p>
        </p:txBody>
      </p:sp>
      <p:sp>
        <p:nvSpPr>
          <p:cNvPr id="76" name="文本框 75"/>
          <p:cNvSpPr txBox="1"/>
          <p:nvPr/>
        </p:nvSpPr>
        <p:spPr>
          <a:xfrm>
            <a:off x="6983095" y="4605655"/>
            <a:ext cx="1908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48260" y="459168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F0D8AEF2-4DA4-49E1-937F-AB9BC0A45533}"/>
              </a:ext>
            </a:extLst>
          </p:cNvPr>
          <p:cNvSpPr txBox="1">
            <a:spLocks/>
          </p:cNvSpPr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</a:p>
        </p:txBody>
      </p: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30070" y="3776980"/>
            <a:ext cx="2390140" cy="2709545"/>
            <a:chOff x="4304" y="5980"/>
            <a:chExt cx="3764" cy="4267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4" y="5980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16780" y="3801745"/>
            <a:ext cx="2649855" cy="2672080"/>
            <a:chOff x="4228" y="6039"/>
            <a:chExt cx="4173" cy="4208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28" y="6039"/>
              <a:ext cx="4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28365" y="1221740"/>
            <a:ext cx="2130425" cy="2409190"/>
            <a:chOff x="393" y="6467"/>
            <a:chExt cx="3355" cy="3794"/>
          </a:xfrm>
        </p:grpSpPr>
        <p:grpSp>
          <p:nvGrpSpPr>
            <p:cNvPr id="37" name="组合 36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X</a:t>
                </a: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445" y="5110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O</a:t>
                </a: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50215" y="1235710"/>
            <a:ext cx="2647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Step2: </a:t>
            </a:r>
            <a:r>
              <a:rPr lang="en-US" altLang="zh-CN" sz="2400">
                <a:solidFill>
                  <a:srgbClr val="1103CD"/>
                </a:solidFill>
                <a:sym typeface="+mn-ea"/>
              </a:rPr>
              <a:t>Robot plays at position5</a:t>
            </a:r>
            <a:endParaRPr lang="en-US" altLang="zh-CN" sz="2400">
              <a:solidFill>
                <a:srgbClr val="1103CD"/>
              </a:solidFill>
            </a:endParaRPr>
          </a:p>
          <a:p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660" y="470344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 for opponent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7091680" y="4846320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</a:p>
        </p:txBody>
      </p:sp>
      <p:sp>
        <p:nvSpPr>
          <p:cNvPr id="62" name="标题 1">
            <a:extLst>
              <a:ext uri="{FF2B5EF4-FFF2-40B4-BE49-F238E27FC236}">
                <a16:creationId xmlns:a16="http://schemas.microsoft.com/office/drawing/2014/main" id="{037E8C8A-6311-4709-A720-D0198F22308D}"/>
              </a:ext>
            </a:extLst>
          </p:cNvPr>
          <p:cNvSpPr txBox="1">
            <a:spLocks/>
          </p:cNvSpPr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49417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Discussion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2018822"/>
            <a:ext cx="7398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learned how to connect the robot with Arduino board and how to control the servo motor via the </a:t>
            </a:r>
            <a:r>
              <a:rPr lang="en-US" dirty="0" err="1"/>
              <a:t>Matlab</a:t>
            </a:r>
            <a:r>
              <a:rPr lang="en-US" dirty="0"/>
              <a:t>/Arduino interface. And most importantly, we practice programming skill to implement several functionalities on this robot arm which include the </a:t>
            </a:r>
            <a:r>
              <a:rPr lang="en-US" dirty="0" err="1"/>
              <a:t>TicTacToe</a:t>
            </a:r>
            <a:r>
              <a:rPr lang="en-US" dirty="0"/>
              <a:t> game playing and decision-making policy. Finally, our robot arm can play </a:t>
            </a:r>
            <a:r>
              <a:rPr lang="en-US" dirty="0" err="1"/>
              <a:t>TicTacToe</a:t>
            </a:r>
            <a:r>
              <a:rPr lang="en-US" dirty="0"/>
              <a:t> game with a human player and never lose in the game.</a:t>
            </a:r>
          </a:p>
          <a:p>
            <a:endParaRPr lang="en-US" dirty="0"/>
          </a:p>
          <a:p>
            <a:r>
              <a:rPr lang="en-US" dirty="0"/>
              <a:t>Thanks to professor. Pandya!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have further question, please reach us out.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83426" y="11990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latin typeface="+mj-lt"/>
              </a:rPr>
              <a:t>Hardware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075" y="1770380"/>
            <a:ext cx="6419850" cy="4711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37493" y="156097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Hardware</a:t>
            </a:r>
            <a:endParaRPr kumimoji="1" lang="zh-CN" altLang="en-US" sz="3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785" y="1207770"/>
            <a:ext cx="409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improvement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625" y="1760220"/>
            <a:ext cx="6356350" cy="47879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75435" y="3635375"/>
            <a:ext cx="2100580" cy="14789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7275" y="2787650"/>
            <a:ext cx="203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Standard Hub Shaft ServoBlock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6202" y="191452"/>
            <a:ext cx="5993475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How to move EE</a:t>
            </a:r>
          </a:p>
        </p:txBody>
      </p:sp>
      <p:sp>
        <p:nvSpPr>
          <p:cNvPr id="3" name="椭圆 2"/>
          <p:cNvSpPr/>
          <p:nvPr/>
        </p:nvSpPr>
        <p:spPr>
          <a:xfrm>
            <a:off x="2600960" y="211836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</a:p>
        </p:txBody>
      </p:sp>
      <p:sp>
        <p:nvSpPr>
          <p:cNvPr id="4" name="椭圆 3"/>
          <p:cNvSpPr/>
          <p:nvPr/>
        </p:nvSpPr>
        <p:spPr>
          <a:xfrm>
            <a:off x="5803900" y="205232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</a:t>
            </a:r>
          </a:p>
        </p:txBody>
      </p:sp>
      <p:cxnSp>
        <p:nvCxnSpPr>
          <p:cNvPr id="5" name="曲线连接符 4"/>
          <p:cNvCxnSpPr>
            <a:stCxn id="3" idx="7"/>
            <a:endCxn id="4" idx="1"/>
          </p:cNvCxnSpPr>
          <p:nvPr/>
        </p:nvCxnSpPr>
        <p:spPr>
          <a:xfrm rot="16200000">
            <a:off x="4346575" y="659130"/>
            <a:ext cx="66040" cy="2952115"/>
          </a:xfrm>
          <a:prstGeom prst="curvedConnector3">
            <a:avLst>
              <a:gd name="adj1" fmla="val 792788"/>
            </a:avLst>
          </a:prstGeom>
          <a:ln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32635" y="2533650"/>
            <a:ext cx="1247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0</a:t>
            </a:r>
            <a:r>
              <a:rPr lang="en-US" altLang="zh-CN"/>
              <a:t>, Y</a:t>
            </a:r>
            <a:r>
              <a:rPr lang="en-US" altLang="zh-CN" baseline="-25000"/>
              <a:t>0</a:t>
            </a:r>
            <a:r>
              <a:rPr lang="en-US" altLang="zh-CN"/>
              <a:t>, Z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358130" y="24574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f</a:t>
            </a:r>
            <a:r>
              <a:rPr lang="en-US" altLang="zh-CN"/>
              <a:t>, Y</a:t>
            </a:r>
            <a:r>
              <a:rPr lang="en-US" altLang="zh-CN" baseline="-25000"/>
              <a:t>f</a:t>
            </a:r>
            <a:r>
              <a:rPr lang="en-US" altLang="zh-CN"/>
              <a:t>, Z</a:t>
            </a:r>
            <a:r>
              <a:rPr lang="en-US" altLang="zh-CN" baseline="-25000"/>
              <a:t>f</a:t>
            </a:r>
            <a:r>
              <a:rPr lang="en-US" altLang="zh-CN"/>
              <a:t>)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099945" y="2978150"/>
            <a:ext cx="494411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%use fkine with initial q0 to get initial position</a:t>
            </a:r>
          </a:p>
          <a:p>
            <a:r>
              <a:rPr lang="en-US" altLang="zh-CN"/>
              <a:t>T0 = robot.fkine(q0);</a:t>
            </a:r>
          </a:p>
          <a:p>
            <a:r>
              <a:rPr lang="en-US" altLang="zh-CN">
                <a:solidFill>
                  <a:srgbClr val="00B050"/>
                </a:solidFill>
              </a:rPr>
              <a:t>%change the position para to final position para</a:t>
            </a:r>
          </a:p>
          <a:p>
            <a:r>
              <a:rPr lang="en-US" altLang="zh-CN"/>
              <a:t>T0.t(1) = X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/>
              <a:t>T0.t(2) = Y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/>
              <a:t>T0.t(3) = Z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</a:p>
          <a:p>
            <a:r>
              <a:rPr lang="en-US" altLang="zh-CN">
                <a:solidFill>
                  <a:srgbClr val="00B050"/>
                </a:solidFill>
              </a:rPr>
              <a:t>%use ikine to get final position joint angles</a:t>
            </a:r>
          </a:p>
          <a:p>
            <a:r>
              <a:rPr lang="en-US" altLang="zh-CN"/>
              <a:t>q</a:t>
            </a:r>
            <a:r>
              <a:rPr lang="en-US" altLang="zh-CN" baseline="-25000"/>
              <a:t>f</a:t>
            </a:r>
            <a:r>
              <a:rPr lang="en-US" altLang="zh-CN"/>
              <a:t> = robot.ikine(T</a:t>
            </a:r>
            <a:r>
              <a:rPr lang="en-US" altLang="zh-CN" baseline="-25000"/>
              <a:t>0</a:t>
            </a:r>
            <a:r>
              <a:rPr lang="en-US" altLang="zh-CN"/>
              <a:t>, “q0”, q0, “mask”, [1 1 1 0 0 0]);</a:t>
            </a:r>
          </a:p>
          <a:p>
            <a:r>
              <a:rPr lang="en-US" altLang="zh-CN">
                <a:solidFill>
                  <a:srgbClr val="00B050"/>
                </a:solidFill>
              </a:rPr>
              <a:t>%use plot() with qf to move EE</a:t>
            </a:r>
          </a:p>
          <a:p>
            <a:r>
              <a:rPr lang="en-US" altLang="zh-CN"/>
              <a:t>robot.plot(qf)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74090" y="6085205"/>
            <a:ext cx="719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Moving End-effector from one place to another</a:t>
            </a:r>
            <a:r>
              <a:rPr lang="en-US" altLang="zh-CN" b="1">
                <a:solidFill>
                  <a:srgbClr val="FF0000"/>
                </a:solidFill>
              </a:rPr>
              <a:t> is basic for this project</a:t>
            </a: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220103"/>
            <a:ext cx="648669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Move EE smoothly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5093" y="2020110"/>
            <a:ext cx="3947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[qx,qd,qdd]=mtraj(@tpoly, </a:t>
            </a:r>
            <a:r>
              <a:rPr lang="en-US" altLang="zh-CN" sz="2000" dirty="0">
                <a:solidFill>
                  <a:srgbClr val="FF0000"/>
                </a:solidFill>
              </a:rPr>
              <a:t>q0</a:t>
            </a:r>
            <a:r>
              <a:rPr lang="zh-CN" altLang="en-US" sz="2000" dirty="0">
                <a:solidFill>
                  <a:srgbClr val="FF0000"/>
                </a:solidFill>
              </a:rPr>
              <a:t>, qf, 8)</a:t>
            </a:r>
            <a:r>
              <a:rPr lang="zh-CN" altLang="en-US" sz="2000" dirty="0"/>
              <a:t>; </a:t>
            </a:r>
            <a:r>
              <a:rPr lang="en-US" altLang="zh-CN" sz="2000" dirty="0"/>
              <a:t>is a trajectory generation function using polynomial method.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79375" y="2972769"/>
            <a:ext cx="505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ym typeface="+mn-ea"/>
              </a:rPr>
              <a:t>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[Q,QD,QDD]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mtraj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(TFUNC, Q0, QF, M) </a:t>
            </a:r>
            <a:r>
              <a:rPr lang="en-US" dirty="0">
                <a:sym typeface="+mn-ea"/>
              </a:rPr>
              <a:t>is a multi-axis trajectory (</a:t>
            </a:r>
            <a:r>
              <a:rPr lang="en-US" dirty="0" err="1">
                <a:sym typeface="+mn-ea"/>
              </a:rPr>
              <a:t>MxN</a:t>
            </a:r>
            <a:r>
              <a:rPr lang="en-US" dirty="0">
                <a:sym typeface="+mn-ea"/>
              </a:rPr>
              <a:t>) varying from state Q0 (1xN) to QF (1xN) according to the scalar trajectory function  TFUNC in M steps.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05093" y="4279125"/>
            <a:ext cx="4439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sym typeface="+mn-ea"/>
              </a:rPr>
              <a:t>[S,SD,SDD]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tpoly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(S0, SF, M) </a:t>
            </a:r>
            <a:r>
              <a:rPr lang="en-US" dirty="0">
                <a:sym typeface="+mn-ea"/>
              </a:rPr>
              <a:t>is a scalar trajectory (Mx1) that varies </a:t>
            </a:r>
            <a:endParaRPr lang="en-US" dirty="0"/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ym typeface="+mn-ea"/>
              </a:rPr>
              <a:t>  smoothly from S0 to SF in M steps using a </a:t>
            </a:r>
            <a:r>
              <a:rPr lang="en-US" dirty="0" err="1">
                <a:sym typeface="+mn-ea"/>
              </a:rPr>
              <a:t>quintic</a:t>
            </a:r>
            <a:r>
              <a:rPr lang="en-US" dirty="0">
                <a:sym typeface="+mn-ea"/>
              </a:rPr>
              <a:t> (5th order) polynomial.</a:t>
            </a:r>
            <a:endParaRPr lang="en-US" dirty="0"/>
          </a:p>
          <a:p>
            <a:pPr algn="just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022" y="2469057"/>
            <a:ext cx="3905885" cy="3620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092" y="5565938"/>
            <a:ext cx="46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The yellow points are the moving trajectories instead of drawing lines.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47BE8F-CEBB-40AA-89B3-63457BA87C62}"/>
              </a:ext>
            </a:extLst>
          </p:cNvPr>
          <p:cNvSpPr txBox="1"/>
          <p:nvPr/>
        </p:nvSpPr>
        <p:spPr>
          <a:xfrm>
            <a:off x="289560" y="1299047"/>
            <a:ext cx="836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below are some functions about trajectory generation used in moving the EE.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0" y="0"/>
            <a:ext cx="700693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a line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5930" y="827405"/>
            <a:ext cx="4049395" cy="355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05" y="4681220"/>
            <a:ext cx="35375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Vertical or Horizontal Line</a:t>
            </a:r>
          </a:p>
          <a:p>
            <a:pPr lvl="1"/>
            <a:r>
              <a:rPr lang="en-US" altLang="zh-CN" sz="2400"/>
              <a:t>x = linspace(x1, x2, 40)</a:t>
            </a:r>
          </a:p>
          <a:p>
            <a:pPr lvl="1"/>
            <a:r>
              <a:rPr lang="en-US" altLang="zh-CN" sz="2400"/>
              <a:t>y = linspace(y1, y2, 40)</a:t>
            </a:r>
          </a:p>
          <a:p>
            <a:pPr lvl="1"/>
            <a:r>
              <a:rPr lang="en-US" altLang="zh-CN" sz="2400"/>
              <a:t>points = [x;y]’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416425" y="4709160"/>
            <a:ext cx="40011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Not Vertical or Horizontal Line</a:t>
            </a:r>
          </a:p>
          <a:p>
            <a:pPr lvl="1" algn="l"/>
            <a:r>
              <a:rPr lang="en-US" altLang="zh-CN" sz="2400"/>
              <a:t>x = linspace(x1, x2, 40)</a:t>
            </a:r>
          </a:p>
          <a:p>
            <a:pPr lvl="1" algn="l"/>
            <a:r>
              <a:rPr lang="en-US" altLang="zh-CN" sz="2400"/>
              <a:t>y = f(x)</a:t>
            </a:r>
          </a:p>
          <a:p>
            <a:pPr lvl="1" algn="l"/>
            <a:r>
              <a:rPr lang="en-US" altLang="zh-CN" sz="2400"/>
              <a:t>points = [x;y]’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572000" y="1687175"/>
            <a:ext cx="361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To draw a straight line from one point to another,</a:t>
            </a:r>
            <a:r>
              <a:rPr lang="zh-CN" altLang="en-US" dirty="0"/>
              <a:t> </a:t>
            </a:r>
            <a:r>
              <a:rPr lang="en-US" altLang="zh-CN" dirty="0"/>
              <a:t>we need to interpolate the line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40" y="1252855"/>
            <a:ext cx="3886200" cy="3025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0"/>
            <a:ext cx="709837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circle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044439" y="1842412"/>
            <a:ext cx="401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N = (0:1:40)'; </a:t>
            </a:r>
          </a:p>
          <a:p>
            <a:pPr algn="l"/>
            <a:r>
              <a:rPr lang="zh-CN" altLang="en-US" dirty="0"/>
              <a:t>theta = ( N/N(end) )*2*pi;</a:t>
            </a:r>
          </a:p>
          <a:p>
            <a:pPr algn="l"/>
            <a:r>
              <a:rPr lang="zh-CN" altLang="en-US" dirty="0"/>
              <a:t>points = ([a b] + r*[cos(theta) sin(theta)];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2090" y="4898390"/>
            <a:ext cx="340995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90" y="3986530"/>
            <a:ext cx="2749550" cy="2520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89693"/>
            <a:ext cx="8587740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Methods: How to draw the trajectory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1690" y="1117600"/>
            <a:ext cx="3787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Basic logic to draw trajectory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30" y="1543050"/>
            <a:ext cx="6256020" cy="4987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812,&quot;width&quot;:7757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62</TotalTime>
  <Words>961</Words>
  <Application>Microsoft Office PowerPoint</Application>
  <PresentationFormat>On-screen Show (4:3)</PresentationFormat>
  <Paragraphs>173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Times New Roman</vt:lpstr>
      <vt:lpstr>Office 主题​​</vt:lpstr>
      <vt:lpstr>PowerPoint Presentation</vt:lpstr>
      <vt:lpstr>PowerPoint Presentation</vt:lpstr>
      <vt:lpstr>PowerPoint Presentation</vt:lpstr>
      <vt:lpstr>PowerPoint Presentation</vt:lpstr>
      <vt:lpstr>Methods: How to move EE</vt:lpstr>
      <vt:lpstr>Methods: Move EE smoothly</vt:lpstr>
      <vt:lpstr>Methods: How to draw a line</vt:lpstr>
      <vt:lpstr>Methods: How to draw circle</vt:lpstr>
      <vt:lpstr>Methods: How to draw the trajectory</vt:lpstr>
      <vt:lpstr>Methods: Define the game board</vt:lpstr>
      <vt:lpstr>Methods:Actual drawing </vt:lpstr>
      <vt:lpstr>Implementation: Project Structure</vt:lpstr>
      <vt:lpstr>PowerPoint Presentation</vt:lpstr>
      <vt:lpstr>Implementation: Configuration Dialog</vt:lpstr>
      <vt:lpstr>Implementation: TestRobotDialog</vt:lpstr>
      <vt:lpstr>Implementation: Design Structure</vt:lpstr>
      <vt:lpstr>Implementation: Main App Flowchart</vt:lpstr>
      <vt:lpstr>Implementation: TicTacToae Class Methods</vt:lpstr>
      <vt:lpstr>Implementation: TicTacToae Class Properties</vt:lpstr>
      <vt:lpstr>PowerPoint Presentation</vt:lpstr>
      <vt:lpstr>Implementation: Robot not lose strategy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Zhaofeng Tian</dc:creator>
  <cp:lastModifiedBy>Zhaofeng Tian</cp:lastModifiedBy>
  <cp:revision>15</cp:revision>
  <dcterms:created xsi:type="dcterms:W3CDTF">2021-11-10T16:12:00Z</dcterms:created>
  <dcterms:modified xsi:type="dcterms:W3CDTF">2021-11-21T13:49:36Z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DE2C00D3E9FB4413A228992C38D3C571</vt:lpwstr>
  </property>
  <property fmtid="{D5CDD505-2E9C-101B-9397-08002B2CF9AE}" pid="3" name="KSOProductBuildVer">
    <vt:lpwstr>2052-11.1.0.11115</vt:lpwstr>
  </property>
</Properties>
</file>